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8EEC-6024-4708-8746-CE2FFB982648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A351-B052-4476-8C16-B7EFBBAEDCE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AAD2-37F8-44A8-9BED-B243F201590B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2882-F79F-4312-B9AC-233A18D29C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28DBB-B429-49F7-B94F-BD4E930BBC2E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D674-DEE0-4A7F-A358-0974A25DC2D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4E86-E193-41D8-A094-51F91F62C4E5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7F61-92BE-4D80-B921-2EAB7C4AD83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C172-68DE-4CF9-BC68-7E3F4C7FD66C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F1806-E026-47D1-B5E6-AB137C3C475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C160-683A-449F-AF92-9511B72F6CCC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C56A-2AA9-4368-8A1D-F18190AC68A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220E-8D44-4F23-885B-A46A0FE22C0E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0049-DC91-4DCB-BE23-F623532C6DD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E72A7-30FC-42AF-9E35-1D6A1C73FCF0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F6BD-D329-4DA2-AA43-5A4BD498F3E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80E1-6319-475F-A9DB-D4CE5F6FCEE4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485D-6A27-4831-A4DA-DBD88C594B0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D576-5001-4EFB-87CF-75C513F065EE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AE8C-07DF-416E-81FB-53ECE57F01F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9B09-34B0-4D1F-BFA9-1813D1EA189D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D1FF-9A52-4340-9C2E-D333F03FCF3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BE698-0BBF-42F9-938E-2C806A884264}" type="datetimeFigureOut">
              <a:rPr lang="th-TH"/>
              <a:pPr>
                <a:defRPr/>
              </a:pPr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2DB7E3-9ED5-46A0-BA42-941EDE66F2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85750"/>
            <a:ext cx="7772400" cy="1470025"/>
          </a:xfrm>
        </p:spPr>
        <p:txBody>
          <a:bodyPr/>
          <a:lstStyle/>
          <a:p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การประเมินการใช้ยา</a:t>
            </a:r>
            <a:br>
              <a:rPr lang="th-TH" b="1" smtClean="0">
                <a:latin typeface="TH SarabunIT๙" pitchFamily="34" charset="-34"/>
                <a:cs typeface="TH SarabunIT๙" pitchFamily="34" charset="-34"/>
              </a:rPr>
            </a:br>
            <a:r>
              <a:rPr lang="en-US" sz="4000" b="1" smtClean="0">
                <a:latin typeface="TH SarabunIT๙" pitchFamily="34" charset="-34"/>
                <a:cs typeface="TH SarabunIT๙" pitchFamily="34" charset="-34"/>
              </a:rPr>
              <a:t>( Drug Use Evaluation,DUE</a:t>
            </a:r>
            <a:r>
              <a:rPr lang="en-US" sz="4000" smtClean="0">
                <a:latin typeface="TH SarabunIT๙" pitchFamily="34" charset="-34"/>
                <a:cs typeface="TH SarabunIT๙" pitchFamily="34" charset="-34"/>
              </a:rPr>
              <a:t> )</a:t>
            </a:r>
            <a:endParaRPr lang="th-TH" sz="400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928813"/>
            <a:ext cx="8143875" cy="4286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การประเมินการใช้ยา เป็นกระบวนการประกันคุณภาพการใช้ยาที่ต้องไปเป็นอย่างมีระบบ และต้องทำอย่างต่อเนื่องเพื่อให้มีการใช้ยาอย่างเหมาะสม ปลอดภัย และมีประสิทธิภาพ</a:t>
            </a:r>
          </a:p>
          <a:p>
            <a:pPr fontAlgn="auto">
              <a:spcAft>
                <a:spcPts val="0"/>
              </a:spcAft>
              <a:defRPr/>
            </a:pPr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88" y="357188"/>
            <a:ext cx="8429625" cy="60007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แนวทางในการคัดเลือกยาเพื่อจัดทำ 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DUE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      1.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เป็นยาที่มีความถี่ของการสั่งใช้สูง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      2. เป็นยาที่มีราคาแพง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      3. เป็นยาที่มีแนวโน้มที่จะก่อให้เกิดอาการไม่พึงประสงค์ หรือ เกิดปฏิกิริยากับยา กับอาหารหรือกับการตรวจวินิจฉัย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      4. เป็นยาที่ใช้กับผู้ป่วยที่มีอัตราเสี่ยงที่จะเกิดอาการไม่พึงประสงค์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      5. เป็นยาที่ต้องใช้ตามวิธีเฉพาะเท่านั้นจึงจะได้ผล  เช่น  ยาที่ต้องใช้เครื่องมือพิเศษ  เป็นต้น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      6. เป็นยาที่กำหนดในสถานพยาบาล นั้น ๆ  เช่น  ยาในบัญชี ง.  ในบัญชียาหลักแห่งชาติ  เป็นต้น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      7. เป็นยาที่มีแนวโน้มว่าจะเป็นพิษ  ได้แก่  ยาที่มี 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therapeutic index 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ต่ำ  เช่น 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theophylline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phenytoin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, lithium 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เป็นต้น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คณะกรรมการประเมินการใช้ยา พิจารณาจากรายการตามบัญชียาโรงพยาบาลสมเด็จพระยุพราช ธาตุพนม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เทียบกับรายการบัญชีกลุ่ม ง.และ จ(2) ของบัญชียาหลักแห่งชาติ และข้อมูลปริมาณ(มูลค่า) การใช้ยา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ได้กำหนดให้มีการทำ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DUE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ตามรายการ โดยการรับรองจากมติคณะกรรมการเภสัชกรรมและการบำบัด คือ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Meropenam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Imipenam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Cilastatin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Ciprofloxacin injection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Vancomycin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Augmentin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injection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Losartan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>
                <a:latin typeface="TH SarabunIT๙" pitchFamily="34" charset="-34"/>
                <a:cs typeface="TH SarabunIT๙" pitchFamily="34" charset="-34"/>
              </a:rPr>
              <a:t>Ceftaxidime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099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latin typeface="TH SarabunIT๙" pitchFamily="34" charset="-34"/>
                <a:cs typeface="TH SarabunIT๙" pitchFamily="34" charset="-34"/>
              </a:rPr>
              <a:t>รายการยาที่ทำ </a:t>
            </a:r>
            <a:r>
              <a:rPr lang="en-US" smtClean="0">
                <a:latin typeface="TH SarabunIT๙" pitchFamily="34" charset="-34"/>
                <a:cs typeface="TH SarabunIT๙" pitchFamily="34" charset="-34"/>
              </a:rPr>
              <a:t>DUE</a:t>
            </a:r>
            <a:endParaRPr lang="th-TH" smtClean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/>
              <a:t>ขั้นตอนการปฏิบัติ </a:t>
            </a:r>
            <a:br>
              <a:rPr lang="th-TH" b="1" dirty="0" smtClean="0"/>
            </a:br>
            <a:endParaRPr lang="th-TH" b="1" dirty="0" smtClean="0"/>
          </a:p>
        </p:txBody>
      </p:sp>
      <p:sp>
        <p:nvSpPr>
          <p:cNvPr id="512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88" y="857250"/>
            <a:ext cx="8229600" cy="52149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sz="2800" b="1" smtClean="0">
                <a:latin typeface="TH SarabunIT๙" pitchFamily="34" charset="-34"/>
                <a:cs typeface="TH SarabunIT๙" pitchFamily="34" charset="-34"/>
              </a:rPr>
              <a:t>เมื่อแพทย์สั่งใช้ยาตามรายการ </a:t>
            </a:r>
            <a:r>
              <a:rPr lang="en-US" sz="2800" b="1" smtClean="0">
                <a:latin typeface="TH SarabunIT๙" pitchFamily="34" charset="-34"/>
                <a:cs typeface="TH SarabunIT๙" pitchFamily="34" charset="-34"/>
              </a:rPr>
              <a:t>DUE </a:t>
            </a:r>
            <a:r>
              <a:rPr lang="th-TH" sz="2800" b="1" smtClean="0">
                <a:latin typeface="TH SarabunIT๙" pitchFamily="34" charset="-34"/>
                <a:cs typeface="TH SarabunIT๙" pitchFamily="34" charset="-34"/>
              </a:rPr>
              <a:t>เภสัชกรผู้รับคำสั่งการใช้ยาจะเป็นคนเขียนใบ</a:t>
            </a:r>
          </a:p>
          <a:p>
            <a:pPr>
              <a:buFont typeface="Arial" pitchFamily="34" charset="0"/>
              <a:buNone/>
            </a:pPr>
            <a:r>
              <a:rPr lang="th-TH" sz="2800" b="1" smtClean="0">
                <a:latin typeface="TH SarabunIT๙" pitchFamily="34" charset="-34"/>
                <a:cs typeface="TH SarabunIT๙" pitchFamily="34" charset="-34"/>
              </a:rPr>
              <a:t>ติดตามการสั่งใช้ดังกล่าวและแนบเอกสารลงในแฟ้มข้อมูลของผู้ป่วยแต่ละราย หาก</a:t>
            </a:r>
          </a:p>
          <a:p>
            <a:pPr>
              <a:buFont typeface="Arial" pitchFamily="34" charset="0"/>
              <a:buNone/>
            </a:pPr>
            <a:r>
              <a:rPr lang="th-TH" sz="2800" b="1" smtClean="0">
                <a:latin typeface="TH SarabunIT๙" pitchFamily="34" charset="-34"/>
                <a:cs typeface="TH SarabunIT๙" pitchFamily="34" charset="-34"/>
              </a:rPr>
              <a:t>พบว่าการสั่งใช้ไม่ตรงตาม เกณฑ์มาตรฐานก็จะทำการปรึกษากับแพทย์ที่สั่งยานั้นๆ </a:t>
            </a:r>
          </a:p>
          <a:p>
            <a:pPr>
              <a:buFont typeface="Arial" pitchFamily="34" charset="0"/>
              <a:buNone/>
            </a:pPr>
            <a:endParaRPr lang="th-TH" sz="200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pitchFamily="34" charset="0"/>
              <a:buNone/>
            </a:pPr>
            <a:r>
              <a:rPr lang="th-TH" sz="200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1200" smtClean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24" name="รูปภาพ 5" descr="due diagtra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2571750"/>
            <a:ext cx="71151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latin typeface="TH SarabunIT๙" pitchFamily="34" charset="-34"/>
                <a:cs typeface="TH SarabunIT๙" pitchFamily="34" charset="-34"/>
              </a:rPr>
              <a:t>Gold </a:t>
            </a:r>
            <a:r>
              <a:rPr lang="th-TH" sz="5400" b="1" smtClean="0"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en-US" sz="5400" b="1" smtClean="0">
                <a:latin typeface="TH SarabunIT๙" pitchFamily="34" charset="-34"/>
                <a:cs typeface="TH SarabunIT๙" pitchFamily="34" charset="-34"/>
              </a:rPr>
              <a:t>DUE</a:t>
            </a:r>
            <a:endParaRPr lang="th-TH" sz="5400" b="1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กระตุ้นให้มีการใช้ยาอย่างเหมาะสม</a:t>
            </a:r>
            <a:endParaRPr lang="en-US" b="1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b="1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ได้การรักษาที่มีคุณภาพและราคาของการรักษาเหมาะสมไม่แพงเกินไป</a:t>
            </a:r>
            <a:endParaRPr lang="en-US" b="1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b="1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ป้องกันและแก้ไขปัญหา </a:t>
            </a:r>
            <a:r>
              <a:rPr lang="en-US" b="1" smtClean="0">
                <a:latin typeface="TH SarabunIT๙" pitchFamily="34" charset="-34"/>
                <a:cs typeface="TH SarabunIT๙" pitchFamily="34" charset="-34"/>
              </a:rPr>
              <a:t>DRPs </a:t>
            </a:r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ที่เกิดขึ้น</a:t>
            </a:r>
            <a:endParaRPr lang="en-US" b="1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b="1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ปลอดภัยและมีประสิทธิภาพ</a:t>
            </a:r>
            <a:endParaRPr lang="en-US" b="1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b="1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smtClean="0">
                <a:latin typeface="TH SarabunIT๙" pitchFamily="34" charset="-34"/>
                <a:cs typeface="TH SarabunIT๙" pitchFamily="34" charset="-34"/>
              </a:rPr>
              <a:t>ได้มาตรฐานตามที่ยอมรับ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228</Words>
  <Application>Microsoft Office PowerPoint</Application>
  <PresentationFormat>นำเสนอทางหน้าจอ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5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11" baseType="lpstr">
      <vt:lpstr>Calibri</vt:lpstr>
      <vt:lpstr>Cordia New</vt:lpstr>
      <vt:lpstr>Arial</vt:lpstr>
      <vt:lpstr>Angsana New</vt:lpstr>
      <vt:lpstr>TH SarabunIT๙</vt:lpstr>
      <vt:lpstr>ชุดรูปแบบของ Office</vt:lpstr>
      <vt:lpstr>การประเมินการใช้ยา ( Drug Use Evaluation,DUE )</vt:lpstr>
      <vt:lpstr>ภาพนิ่ง 2</vt:lpstr>
      <vt:lpstr>รายการยาที่ทำ DUE</vt:lpstr>
      <vt:lpstr>ขั้นตอนการปฏิบัติ  </vt:lpstr>
      <vt:lpstr>Gold ของ DUE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การประเมินการใช้ยา ( Drug Use Evaluation,DUE )</dc:title>
  <dc:creator>vip</dc:creator>
  <cp:lastModifiedBy>PJ COM</cp:lastModifiedBy>
  <cp:revision>8</cp:revision>
  <dcterms:created xsi:type="dcterms:W3CDTF">2014-07-18T06:37:03Z</dcterms:created>
  <dcterms:modified xsi:type="dcterms:W3CDTF">2014-07-21T23:17:26Z</dcterms:modified>
</cp:coreProperties>
</file>